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5" r:id="rId19"/>
    <p:sldId id="277" r:id="rId20"/>
    <p:sldId id="279" r:id="rId21"/>
    <p:sldId id="280" r:id="rId22"/>
    <p:sldId id="281" r:id="rId23"/>
  </p:sldIdLst>
  <p:sldSz cx="9144000" cy="6858000" type="screen4x3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7" name="Google Shape;47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55b1afddacdfdfc2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" name="Google Shape;50;g55b1afddacdfdfc2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656-EDF9-4EB7-8D6A-236C82CD7774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17656-EDF9-4EB7-8D6A-236C82CD7774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63B02-FDCC-447A-AE44-2C3C6454B4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Preventive  peadiatrics.</a:t>
            </a:r>
            <a:endParaRPr sz="3600"/>
          </a:p>
        </p:txBody>
      </p:sp>
      <p:sp>
        <p:nvSpPr>
          <p:cNvPr id="13" name="Google Shape;13;p1"/>
          <p:cNvSpPr txBox="1"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b="1" dirty="0"/>
              <a:t>NEONATAL     </a:t>
            </a:r>
            <a:r>
              <a:rPr lang="en-US" b="1" dirty="0" smtClean="0"/>
              <a:t>CARE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b="1" dirty="0" err="1" smtClean="0"/>
              <a:t>Dr</a:t>
            </a:r>
            <a:r>
              <a:rPr lang="en-US" b="1" dirty="0" smtClean="0"/>
              <a:t> </a:t>
            </a:r>
            <a:r>
              <a:rPr lang="en-US" b="1" dirty="0" err="1" smtClean="0"/>
              <a:t>Ezhil</a:t>
            </a:r>
            <a:r>
              <a:rPr lang="en-US" b="1" dirty="0" smtClean="0"/>
              <a:t> </a:t>
            </a:r>
            <a:r>
              <a:rPr lang="en-US" b="1" dirty="0" err="1" smtClean="0"/>
              <a:t>Arasi</a:t>
            </a:r>
            <a:endParaRPr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Careful  observation  of;</a:t>
            </a:r>
            <a:endParaRPr/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              Heart  rate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              Respiration,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              muscle  tone,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              reflex  response,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              colour  of  the  infant.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  Each  sign  is   given  a  score  of  0,1,2.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This  measure  shows  the  physical   condition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Of  the  baby.</a:t>
            </a:r>
            <a:endParaRPr/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            Perfect  score  should  be  9—10.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            0—3, indicates  that  the  baby  is  severely  depressed.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            4—6,  moderately  depressed.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 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Infants  with  low  Apgar  scores  at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5  minutes  ,it  indicates   high  risk  of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Complications  and  death  during   the 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Neonatal  period.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4" name="Google Shape;54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997806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PROGNOSIS.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Depend  on;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     -maturity  of  the  baby.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     -duration  and  intensity  of  hypoxia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       and  acidosis  as  evidenced   by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        Apgar  score  and  blood  Ph.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High  score,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Normal  PH   ----BETTER  PROGNOSIS.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--Detection  and  treatment  of  fetal  distress. 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CARE  OF  THE  CORD.</a:t>
            </a:r>
            <a:br>
              <a:rPr lang="en-US" sz="3959"/>
            </a:br>
            <a:endParaRPr sz="3959"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 The  umbilical  cord  should  be  cut  and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Tied  when  it  has  stopped  pulsating.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Properly  sterilised   instruments  and  cord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Ties  must  be  used  inorder  to  prevent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Tetanus  of  newborn. Cord  should  be  kept  as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Dry  as  possible. It  dries  and  shrivels  up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And  separates  by  aseptic  necrosis  in 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5—8  days.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CARE  OF  THE  EYES.</a:t>
            </a:r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165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60"/>
              <a:buChar char="•"/>
            </a:pPr>
            <a:r>
              <a:rPr lang="en-US" sz="2960"/>
              <a:t>         Before  the  eyes  are  open  , the  lid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n-US" sz="2960"/>
              <a:t>Margins  of  the  newborn  should  be  cleaned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n-US" sz="2960"/>
              <a:t>With  sterile  wet  swabs, for  each  eye  from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n-US" sz="2960"/>
              <a:t>Inner  to  outer side.</a:t>
            </a:r>
            <a:endParaRPr/>
          </a:p>
          <a:p>
            <a:pPr marL="457200" lvl="0" indent="-41656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SzPts val="2960"/>
              <a:buChar char="•"/>
            </a:pPr>
            <a:r>
              <a:rPr lang="en-US" sz="2960"/>
              <a:t>           Instil   a  drop  of  freshly  prepared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n-US" sz="2960"/>
              <a:t>Silver  nitrate  solution  to  prevent  gonococcal  conjunctivitis,alternatively,</a:t>
            </a:r>
            <a:endParaRPr/>
          </a:p>
          <a:p>
            <a:pPr marL="457200" lvl="0" indent="-41656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SzPts val="2960"/>
              <a:buChar char="•"/>
            </a:pPr>
            <a:r>
              <a:rPr lang="en-US" sz="2960"/>
              <a:t>A  single  application  of  tetracycline  1%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n-US" sz="2960"/>
              <a:t>Ointment  can  be  given.</a:t>
            </a:r>
            <a:endParaRPr sz="296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Any   discharge  from  the  eye,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Immediate  treatment   should  be   given,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Inorder  to  prevent  </a:t>
            </a:r>
            <a:r>
              <a:rPr lang="en-US" b="1"/>
              <a:t>ophthalmia  neonatorum.</a:t>
            </a:r>
            <a:endParaRPr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CARE  OF  THE  SKIN.</a:t>
            </a:r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  Few  hours  later,  the  first  bath  is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Given  with  soap  and  warm water  to  remove  vernix,  meconium  and  blood clots.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Some  people  prefers  warm  oil  before  bath.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However  first  bath  is  given  by  the  nursing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Staff.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MAINTENANCE  OF  BODY  </a:t>
            </a:r>
            <a:br>
              <a:rPr lang="en-US" sz="3959"/>
            </a:br>
            <a:r>
              <a:rPr lang="en-US" sz="3959"/>
              <a:t>TEMPERATURE.</a:t>
            </a:r>
            <a:endParaRPr sz="3959"/>
          </a:p>
        </p:txBody>
      </p:sp>
      <p:sp>
        <p:nvSpPr>
          <p:cNvPr id="93" name="Google Shape;93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Neonate  has  little  thermal  control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And  can  lose  body  heat  quickly. Mostly  heat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Loss  occurs   through  evaporation  of  the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Amniotic  fluid  from  the  body. Immediately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After  birth,the  child  is  quickly  dried  with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Clean  cloth  and  wrapped  in  warm  cloth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And  given  to  the  mother for  skin-to-skin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Contact  and  breast  feeding.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Optimum  care given to  the  new born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baby. These type of  family  health  services has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Been  termed  Neonatology.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First week  of  life  is  the most  crucial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Part  of  life  of  an  infant.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BREAST  FEEDING.</a:t>
            </a:r>
            <a:endParaRPr/>
          </a:p>
        </p:txBody>
      </p:sp>
      <p:sp>
        <p:nvSpPr>
          <p:cNvPr id="103" name="Google Shape;103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It   should  be  initiated  within  an  hour  of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Birth. At  that  time  there  is  small  amount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Of  milk  is  present.  That  helps  to  establish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Feeding  and  a  close  mother- child  relationship, known  as  “ Bonding”.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06" name="Google Shape;106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  The  first  milk  secreted  from  the  mother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Is  called  as “colostrum”.  It  contains  high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Protein  and  other  nutrients  sufficient  for 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The  baby.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  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09" name="Google Shape;109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 It  also  rich  in   anti- infective  factors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Which  protect  the  newborn  from  infections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Like   ARI  and  diarrhoeal  disorders. Regular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Milk  secretion  started   on  the  third  to  sixth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Day  after  birth. Feeding  depends  </a:t>
            </a:r>
            <a:r>
              <a:rPr lang="en-US" b="1"/>
              <a:t>on  the</a:t>
            </a:r>
            <a:endParaRPr b="1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b="1"/>
              <a:t>Demand.</a:t>
            </a:r>
            <a:r>
              <a:rPr lang="en-US"/>
              <a:t> It  helps  the  baby  to  gain  weight.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INCIDENCE.</a:t>
            </a: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457200" y="179299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         In  india  61.3%  of  all  infant  deaths</a:t>
            </a:r>
            <a:endParaRPr/>
          </a:p>
          <a:p>
            <a:pPr marL="34290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Occur  with  in  the  first  month  of  life.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Of These  more  than  half  of  the  infants  may die  during  the first  week  of  birth.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 risk  of  death  is  the  greatest during  the  first  24—48hrs  after  birth.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Maintenance  of  cardio  pulmonary  functions.</a:t>
            </a:r>
          </a:p>
          <a:p>
            <a:r>
              <a:rPr lang="en-US" dirty="0" smtClean="0"/>
              <a:t>Maintenance  of  body   temperature.</a:t>
            </a:r>
          </a:p>
          <a:p>
            <a:r>
              <a:rPr lang="en-US" dirty="0" smtClean="0"/>
              <a:t>Avoidance  of  infection.</a:t>
            </a:r>
          </a:p>
          <a:p>
            <a:r>
              <a:rPr lang="en-US" dirty="0" smtClean="0"/>
              <a:t>Satisfactory  feeding.</a:t>
            </a:r>
          </a:p>
          <a:p>
            <a:r>
              <a:rPr lang="en-US" dirty="0" smtClean="0"/>
              <a:t>Early  diagnosis  and  treatment  of  congenital</a:t>
            </a:r>
          </a:p>
          <a:p>
            <a:r>
              <a:rPr lang="en-US" dirty="0" smtClean="0"/>
              <a:t>And  acquired  disorders  especially  infections.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IMMEDIATE  CARE.</a:t>
            </a:r>
            <a:br>
              <a:rPr lang="en-US" sz="3959"/>
            </a:br>
            <a:endParaRPr sz="3959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Clearing  the  airway;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The  maintenance  of  cardio-pulmonary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Functions  is  the  most  preliminary  thing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Immediately  after  birth. To  regularise   the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Breathing   ,the  airways  should  be  cleared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Of   mucus   and  other   secretions. Positioning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The  baby   with  his   headlow  position,may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Help  in   the  drainage   of  secretions.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For  further  removal  of  mucous  and  amniotic  fluid,  gentle  suction   should  be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Given.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 Resuscitation  is  necessary  if  natural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Breathing   fails. Resuscitation   may  require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More  active  measures   such  as  suction,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Application  of  oxygen  mask,intubation  and</a:t>
            </a:r>
            <a:endParaRPr/>
          </a:p>
          <a:p>
            <a:pPr marL="34290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Aassisted  respiration.  If  the  heart  beat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Has  stopped  beating  for  5  minutes,the 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Baby  is  probably  dead.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APGAR  SCORE.</a:t>
            </a:r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   According   to  the   parameters 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Introduced  by  Dr.Virginia  Apgar  in  1953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A  scoring  procedure  has  been  designed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For  better  understanding  of  the  clinical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State  of  the  newborn.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AIM</a:t>
            </a:r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    Helps  to  compare   the  results.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    Standardisation   of  method   of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            management.</a:t>
            </a:r>
            <a:endParaRPr/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    Scoring  is  done  in  a  newborn  baby  at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1  minute, 5  minutes  and  15  minutes  and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Then  tabulated.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812</Words>
  <Application>Microsoft Office PowerPoint</Application>
  <PresentationFormat>On-screen Show (4:3)</PresentationFormat>
  <Paragraphs>132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Preventive  peadiatrics.</vt:lpstr>
      <vt:lpstr>PowerPoint Presentation</vt:lpstr>
      <vt:lpstr>INCIDENCE.</vt:lpstr>
      <vt:lpstr>OBJECTIVES.</vt:lpstr>
      <vt:lpstr>IMMEDIATE  CARE. </vt:lpstr>
      <vt:lpstr>PowerPoint Presentation</vt:lpstr>
      <vt:lpstr>PowerPoint Presentation</vt:lpstr>
      <vt:lpstr>APGAR  SCORE.</vt:lpstr>
      <vt:lpstr>AIM</vt:lpstr>
      <vt:lpstr>PowerPoint Presentation</vt:lpstr>
      <vt:lpstr>PowerPoint Presentation</vt:lpstr>
      <vt:lpstr>PowerPoint Presentation</vt:lpstr>
      <vt:lpstr>PowerPoint Presentation</vt:lpstr>
      <vt:lpstr>PROGNOSIS.</vt:lpstr>
      <vt:lpstr>CARE  OF  THE  CORD. </vt:lpstr>
      <vt:lpstr>CARE  OF  THE  EYES.</vt:lpstr>
      <vt:lpstr>PowerPoint Presentation</vt:lpstr>
      <vt:lpstr>CARE  OF  THE  SKIN.</vt:lpstr>
      <vt:lpstr>MAINTENANCE  OF  BODY   TEMPERATURE.</vt:lpstr>
      <vt:lpstr>BREAST  FEEDING.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Preventive  peadiatrics.</dc:title>
  <cp:lastModifiedBy>Lib Lab One</cp:lastModifiedBy>
  <cp:revision>2</cp:revision>
  <dcterms:modified xsi:type="dcterms:W3CDTF">2021-11-03T09:30:31Z</dcterms:modified>
</cp:coreProperties>
</file>